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6" r:id="rId17"/>
    <p:sldId id="278" r:id="rId18"/>
    <p:sldId id="279" r:id="rId19"/>
    <p:sldId id="281" r:id="rId20"/>
    <p:sldId id="273" r:id="rId21"/>
    <p:sldId id="274" r:id="rId22"/>
    <p:sldId id="282" r:id="rId23"/>
    <p:sldId id="283" r:id="rId24"/>
    <p:sldId id="284" r:id="rId25"/>
    <p:sldId id="275" r:id="rId26"/>
    <p:sldId id="286" r:id="rId27"/>
    <p:sldId id="287" r:id="rId2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266" autoAdjust="0"/>
  </p:normalViewPr>
  <p:slideViewPr>
    <p:cSldViewPr snapToGrid="0">
      <p:cViewPr varScale="1">
        <p:scale>
          <a:sx n="53" d="100"/>
          <a:sy n="53" d="100"/>
        </p:scale>
        <p:origin x="13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D656E-CE65-40D8-8E63-EB645888B3E5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E2089-2CC2-4F17-BEBE-9E88305013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725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726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925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ITEMPOOL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16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https://classroom.google.com/c/MjEyNzgzOTkxMjMw?cjc=56soyb3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869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537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2001 crea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2152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2014, el proyecto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decidió cambiar de nombre para reflejar mejor su filosofía de ciencia abierta. Por una parte, eligieron el nombre "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como homenaje al trabajo de la descripción de las lunas de Júpiter en los cuadernos de notas de Galileo Galilei, y por otra parte, combinaron los tres nombres de los lenguajes de programación de código abierto más usados en ciencia: Julia, Python y R. Julia es un lenguaje de programación relativamente joven—su versión 1.0 salió en agosto de 2018—diseñado desde cero por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computólogos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MIT para ser expresivo, (muy) rápido y apto para cómputo científico.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312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0050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372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591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AEB1E-B48D-4DE6-B3A7-6D611DA4D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593D22-24F4-40D4-93A1-E1F190B18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6FF8CD-18DD-4E03-B721-B848B6B8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9D2B23-75EB-4178-903A-FA1ABBFC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57A043-B221-4070-91CA-2F532028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823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CA27B-FE3D-4E64-9226-F3AAD32A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6CD4D3-43D7-4C96-82B4-70AC3022D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83455F-A143-483E-86D0-5684433C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54F6C0-4A24-4E7B-A206-1686050E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684E23-B32D-4FDF-AF7E-BD98EF39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774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14BEAA-4A80-4E33-B00D-C011D142B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9510C6-3146-428D-9C08-550D3160E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801071-0178-4CF7-8122-5B3C2B89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FBD5C5-5FC1-4CCA-8178-AAC3032B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A443F9-FFD8-4117-990B-A7247BD3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938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34183-57E6-4F40-8A85-77DD277D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C34FE4-DCCE-4D06-8E60-02726F383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B4B2DA-28CD-40B2-8BAB-4347251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10FE41-8979-44B5-B7D0-462157EA5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18EFD0-A113-4DC6-9F15-D193BDCE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899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65113-75E1-405B-9A38-78978C51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642CDC-629A-4516-86FE-F35808E4A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4562A7-78F0-43FA-9E9F-145EE3ED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A11D30-F380-4BB5-8669-F95C70AB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BD3171-696A-4E2F-A344-938D74F0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274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745D2-D717-4164-BC79-88D77E604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662036-6521-4DDB-BE1C-ACA50A025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25B3EC-EFB5-4BDD-8888-F2EB3E1DB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6E87C5-6804-42FE-8ED1-422508D5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6C220-F1D5-41A6-B376-186280AA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E9309D-7F5F-47F4-933A-0928B0A8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692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B4AC8-A1BD-4195-9A57-7614AAF28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0598D1-8F98-4B2E-ABF2-D94021CDF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93598C-B649-46EC-9FA2-B66C3178F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453103-A73F-4010-B0AB-11538A891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073879-686A-476A-9858-D3584C31F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63ADFE-4730-4D4F-8EA0-E666857C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C435C0-12C9-4F89-ADD3-28B4F6BF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3C5C4A5-EFA4-4083-AE69-BBE24ABD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258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41F1A-A3E6-437C-B604-34761D36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32F77D-F9A8-492F-B9BA-BCEFBA4B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8591DD-CCF9-483A-B432-B466D89E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D95B43-034D-47C0-86FC-3E2D78AF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557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61151E5-C586-4C42-B4BD-E3F4CBFD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307507C-B093-48E6-93D3-A2269CB8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A8D601-D0AA-45EE-97BF-B59A4251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93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0758-81B1-4A86-8442-876488DB5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33643-6040-45BE-9D3B-E4E81B259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640481-62B6-40D6-A03A-83C72CCA3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D17073-E1B0-4950-A6A6-A35CAC99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28E61C-50C5-48A7-93C6-F57D0C9F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230674-E693-41C0-A7D3-77E001E5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51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2497D-B742-4E3F-8CDC-6BA64C0F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07763B-2F0D-4763-AD61-9D57C087A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D47096-E925-4C55-9C46-5EB74BBD1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F24DB5-BCFF-4DF0-8A23-2BBBBB64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61C47E-C486-4004-AFDC-43CDBD50C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E32E42-F923-403E-896C-86C6AC98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74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A07F17-E013-42F0-86DD-7C79FFB9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432038-522D-4B75-B3FB-AD2F0F210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054A5F-7F14-450C-AB38-739284F41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1B63C-8569-4596-BF51-E1EEF6B93270}" type="datetimeFigureOut">
              <a:rPr lang="es-MX" smtClean="0"/>
              <a:t>07/08/2021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FE8298-D655-419E-82C9-6A9427F7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9B9F6E-8997-4720-837D-EC1F4C465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282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EB4F7-6E9C-48E6-A8CE-E14AF243D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560881"/>
            <a:ext cx="9795638" cy="1114380"/>
          </a:xfrm>
        </p:spPr>
        <p:txBody>
          <a:bodyPr>
            <a:normAutofit/>
          </a:bodyPr>
          <a:lstStyle/>
          <a:p>
            <a:r>
              <a:rPr lang="es-MX" dirty="0"/>
              <a:t>Introducción a Julia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1D0F66-3ACE-4F1B-8850-0069C8128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1839595"/>
            <a:ext cx="9795638" cy="943119"/>
          </a:xfrm>
        </p:spPr>
        <p:txBody>
          <a:bodyPr>
            <a:normAutofit/>
          </a:bodyPr>
          <a:lstStyle/>
          <a:p>
            <a:r>
              <a:rPr lang="es-MX" sz="4000" dirty="0"/>
              <a:t>El “Ju” en </a:t>
            </a:r>
            <a:r>
              <a:rPr lang="es-MX" sz="4000" dirty="0" err="1"/>
              <a:t>Jupyter</a:t>
            </a:r>
            <a:endParaRPr lang="es-MX" sz="4000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00A4F55-144B-4A56-A81E-D9151F55B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7" y="2957665"/>
            <a:ext cx="4957594" cy="3346376"/>
          </a:xfrm>
          <a:prstGeom prst="rect">
            <a:avLst/>
          </a:prstGeom>
        </p:spPr>
      </p:pic>
      <p:pic>
        <p:nvPicPr>
          <p:cNvPr id="1026" name="Picture 2" descr="No hay ninguna descripción de la foto disponible.">
            <a:extLst>
              <a:ext uri="{FF2B5EF4-FFF2-40B4-BE49-F238E27FC236}">
                <a16:creationId xmlns:a16="http://schemas.microsoft.com/office/drawing/2014/main" id="{6D75B014-EB95-4A3D-B40E-B3E58282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19" y="286811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89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58A29-C03E-4E44-8D22-9AFCF8F0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Actividades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C1AB74A-1926-4D3A-B3FC-A749DE711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853" y="1690688"/>
            <a:ext cx="8756294" cy="46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4A821-4DA6-43D1-B8BE-D9EBEE89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Plataforma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49752B3-C51E-43E6-97C4-ABEB620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183" y="1403980"/>
            <a:ext cx="11692814" cy="17901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D2E139-D19D-49AC-8E79-C6D43783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3429000"/>
            <a:ext cx="4838700" cy="271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430F955-F61C-478F-A0C0-3AA1B56D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D3139D-5698-4232-89BD-8C99E06E5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420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BD8B2D0-7F0C-4CE3-881A-ADBF9230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Julia</a:t>
            </a:r>
          </a:p>
        </p:txBody>
      </p:sp>
      <p:pic>
        <p:nvPicPr>
          <p:cNvPr id="8" name="Marcador de contenido 7" descr="Interfaz de usuario gráfica, Texto, Sitio web&#10;&#10;Descripción generada automáticamente">
            <a:extLst>
              <a:ext uri="{FF2B5EF4-FFF2-40B4-BE49-F238E27FC236}">
                <a16:creationId xmlns:a16="http://schemas.microsoft.com/office/drawing/2014/main" id="{F0F138EF-B01C-443F-9400-A98E4CCBD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3" b="20290"/>
          <a:stretch/>
        </p:blipFill>
        <p:spPr>
          <a:xfrm>
            <a:off x="838200" y="2425301"/>
            <a:ext cx="10372344" cy="251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4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265F6-AA2F-4D2E-AB3C-CBCA29D1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Visual Studio </a:t>
            </a:r>
            <a:r>
              <a:rPr lang="es-MX" dirty="0" err="1"/>
              <a:t>Code</a:t>
            </a:r>
            <a:endParaRPr lang="es-MX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407BABF-F543-4F07-A943-8BE129A60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6" y="1825625"/>
            <a:ext cx="8333427" cy="4351338"/>
          </a:xfrm>
        </p:spPr>
      </p:pic>
    </p:spTree>
    <p:extLst>
      <p:ext uri="{BB962C8B-B14F-4D97-AF65-F5344CB8AC3E}">
        <p14:creationId xmlns:p14="http://schemas.microsoft.com/office/powerpoint/2010/main" val="383603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F2B18-98B0-4421-A665-7D45D045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FA1607-D5E6-4B70-89C9-19E655A55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8353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26CCDC7-F8B6-4A12-AA9C-A4B64D04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</a:t>
            </a:r>
          </a:p>
        </p:txBody>
      </p:sp>
      <p:pic>
        <p:nvPicPr>
          <p:cNvPr id="4098" name="Picture 2" descr="IPython - NumFOCUS">
            <a:extLst>
              <a:ext uri="{FF2B5EF4-FFF2-40B4-BE49-F238E27FC236}">
                <a16:creationId xmlns:a16="http://schemas.microsoft.com/office/drawing/2014/main" id="{A84BA80B-48F1-491F-8468-9C6B717288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24" y="2213323"/>
            <a:ext cx="4107656" cy="410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108CBC2-4356-41E6-8183-8B298783E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29" y="1789757"/>
            <a:ext cx="2572701" cy="32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A267D0-8214-4084-A684-DD4D58539852}"/>
              </a:ext>
            </a:extLst>
          </p:cNvPr>
          <p:cNvSpPr txBox="1"/>
          <p:nvPr/>
        </p:nvSpPr>
        <p:spPr>
          <a:xfrm>
            <a:off x="830104" y="5967036"/>
            <a:ext cx="333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@fperez_org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56DD922-C0BB-4672-BD41-0E069EE4E72A}"/>
              </a:ext>
            </a:extLst>
          </p:cNvPr>
          <p:cNvSpPr txBox="1"/>
          <p:nvPr/>
        </p:nvSpPr>
        <p:spPr>
          <a:xfrm>
            <a:off x="443151" y="5340668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Fernando Pérez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8BF8D41-5218-4CFC-9151-2E67E67B8D69}"/>
              </a:ext>
            </a:extLst>
          </p:cNvPr>
          <p:cNvSpPr txBox="1"/>
          <p:nvPr/>
        </p:nvSpPr>
        <p:spPr>
          <a:xfrm>
            <a:off x="6951301" y="1328092"/>
            <a:ext cx="257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latin typeface="Century Gothic" panose="020B0502020202020204" pitchFamily="34" charset="0"/>
              </a:rPr>
              <a:t>2001</a:t>
            </a:r>
          </a:p>
        </p:txBody>
      </p:sp>
    </p:spTree>
    <p:extLst>
      <p:ext uri="{BB962C8B-B14F-4D97-AF65-F5344CB8AC3E}">
        <p14:creationId xmlns:p14="http://schemas.microsoft.com/office/powerpoint/2010/main" val="292535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26CCDC7-F8B6-4A12-AA9C-A4B64D04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</a:t>
            </a:r>
          </a:p>
        </p:txBody>
      </p:sp>
      <p:pic>
        <p:nvPicPr>
          <p:cNvPr id="4098" name="Picture 2" descr="IPython - NumFOCUS">
            <a:extLst>
              <a:ext uri="{FF2B5EF4-FFF2-40B4-BE49-F238E27FC236}">
                <a16:creationId xmlns:a16="http://schemas.microsoft.com/office/drawing/2014/main" id="{A84BA80B-48F1-491F-8468-9C6B717288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4" y="186661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yecto Jupyter - Wikipedia, la enciclopedia libre">
            <a:extLst>
              <a:ext uri="{FF2B5EF4-FFF2-40B4-BE49-F238E27FC236}">
                <a16:creationId xmlns:a16="http://schemas.microsoft.com/office/drawing/2014/main" id="{559D1267-B500-479D-86FD-611CF19E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42" y="705385"/>
            <a:ext cx="1700103" cy="19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926E08F5-C5AA-4790-B994-33AC86A59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61" y="3322803"/>
            <a:ext cx="1832526" cy="1239137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524C766-1CC1-4147-8797-659442B70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654" y="4182011"/>
            <a:ext cx="1382805" cy="13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D87CCB-F5A8-4667-9659-09299759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204" y="3201582"/>
            <a:ext cx="1908092" cy="148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3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26020-4251-4AA1-9821-C0752C33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Julia</a:t>
            </a:r>
          </a:p>
        </p:txBody>
      </p:sp>
      <p:sp>
        <p:nvSpPr>
          <p:cNvPr id="5" name="AutoShape 4" descr="MIT Julia Lab">
            <a:extLst>
              <a:ext uri="{FF2B5EF4-FFF2-40B4-BE49-F238E27FC236}">
                <a16:creationId xmlns:a16="http://schemas.microsoft.com/office/drawing/2014/main" id="{205C788D-8C63-4559-B113-C6B71B7C52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95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152" name="Picture 8" descr="mit-logo | Observatorio de Redes Empresariales de Barrabés América">
            <a:extLst>
              <a:ext uri="{FF2B5EF4-FFF2-40B4-BE49-F238E27FC236}">
                <a16:creationId xmlns:a16="http://schemas.microsoft.com/office/drawing/2014/main" id="{84A1D94D-B896-413D-AE8E-80288F12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0462"/>
            <a:ext cx="2680658" cy="15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FBE7E823-5CF1-40A6-AB15-329861C4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63" y="1776179"/>
            <a:ext cx="2071687" cy="34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C2873FF-7118-4CA0-950E-7CB823D08CDD}"/>
              </a:ext>
            </a:extLst>
          </p:cNvPr>
          <p:cNvSpPr txBox="1"/>
          <p:nvPr/>
        </p:nvSpPr>
        <p:spPr>
          <a:xfrm>
            <a:off x="1564008" y="5913065"/>
            <a:ext cx="3856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@JeffBezanson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6C526B-6ED7-46CC-9A0E-8888738E5612}"/>
              </a:ext>
            </a:extLst>
          </p:cNvPr>
          <p:cNvSpPr txBox="1"/>
          <p:nvPr/>
        </p:nvSpPr>
        <p:spPr>
          <a:xfrm>
            <a:off x="1438278" y="5333813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entury Gothic" panose="020B0502020202020204" pitchFamily="34" charset="0"/>
              </a:rPr>
              <a:t>Jeff </a:t>
            </a:r>
            <a:r>
              <a:rPr lang="es-MX" sz="4000" dirty="0" err="1">
                <a:latin typeface="Century Gothic" panose="020B0502020202020204" pitchFamily="34" charset="0"/>
              </a:rPr>
              <a:t>Bezanson</a:t>
            </a:r>
            <a:endParaRPr lang="es-MX" sz="4000" dirty="0">
              <a:latin typeface="Century Gothic" panose="020B0502020202020204" pitchFamily="34" charset="0"/>
            </a:endParaRPr>
          </a:p>
        </p:txBody>
      </p:sp>
      <p:pic>
        <p:nvPicPr>
          <p:cNvPr id="6156" name="Picture 12" descr="headshot">
            <a:extLst>
              <a:ext uri="{FF2B5EF4-FFF2-40B4-BE49-F238E27FC236}">
                <a16:creationId xmlns:a16="http://schemas.microsoft.com/office/drawing/2014/main" id="{093256B3-0071-4ADF-9743-6BDEBDFD1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r="20654"/>
          <a:stretch/>
        </p:blipFill>
        <p:spPr bwMode="auto">
          <a:xfrm>
            <a:off x="8039343" y="1776179"/>
            <a:ext cx="285956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414922-2284-48C3-9FC9-C6F53897E793}"/>
              </a:ext>
            </a:extLst>
          </p:cNvPr>
          <p:cNvSpPr txBox="1"/>
          <p:nvPr/>
        </p:nvSpPr>
        <p:spPr>
          <a:xfrm>
            <a:off x="7257302" y="6009015"/>
            <a:ext cx="4423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@StefanKarpinski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064FE56-DA08-48C2-B277-F5459D8B7878}"/>
              </a:ext>
            </a:extLst>
          </p:cNvPr>
          <p:cNvSpPr txBox="1"/>
          <p:nvPr/>
        </p:nvSpPr>
        <p:spPr>
          <a:xfrm>
            <a:off x="7246144" y="5308694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entury Gothic" panose="020B0502020202020204" pitchFamily="34" charset="0"/>
              </a:rPr>
              <a:t>Stefan </a:t>
            </a:r>
            <a:r>
              <a:rPr lang="es-MX" sz="4000" dirty="0" err="1">
                <a:latin typeface="Century Gothic" panose="020B0502020202020204" pitchFamily="34" charset="0"/>
              </a:rPr>
              <a:t>Karpinski</a:t>
            </a:r>
            <a:endParaRPr lang="es-MX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6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26020-4251-4AA1-9821-C0752C33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Julia</a:t>
            </a:r>
          </a:p>
        </p:txBody>
      </p:sp>
      <p:pic>
        <p:nvPicPr>
          <p:cNvPr id="6152" name="Picture 8" descr="mit-logo | Observatorio de Redes Empresariales de Barrabés América">
            <a:extLst>
              <a:ext uri="{FF2B5EF4-FFF2-40B4-BE49-F238E27FC236}">
                <a16:creationId xmlns:a16="http://schemas.microsoft.com/office/drawing/2014/main" id="{84A1D94D-B896-413D-AE8E-80288F12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0462"/>
            <a:ext cx="2680658" cy="15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A499880C-58A5-419F-83BE-1E0D2B0A8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r="28686"/>
          <a:stretch/>
        </p:blipFill>
        <p:spPr bwMode="auto">
          <a:xfrm>
            <a:off x="2478922" y="1649093"/>
            <a:ext cx="2047564" cy="34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547FF55-5C02-4960-AECC-8C4EAE762FB4}"/>
              </a:ext>
            </a:extLst>
          </p:cNvPr>
          <p:cNvSpPr txBox="1"/>
          <p:nvPr/>
        </p:nvSpPr>
        <p:spPr>
          <a:xfrm>
            <a:off x="1030369" y="5909652"/>
            <a:ext cx="4423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@Viral_B_Shah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A036AF-9786-4690-A444-11037A1DC02A}"/>
              </a:ext>
            </a:extLst>
          </p:cNvPr>
          <p:cNvSpPr txBox="1"/>
          <p:nvPr/>
        </p:nvSpPr>
        <p:spPr>
          <a:xfrm>
            <a:off x="1086286" y="5252984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entury Gothic" panose="020B0502020202020204" pitchFamily="34" charset="0"/>
              </a:rPr>
              <a:t>Viral B. </a:t>
            </a:r>
            <a:r>
              <a:rPr lang="es-MX" sz="4000" dirty="0" err="1">
                <a:latin typeface="Century Gothic" panose="020B0502020202020204" pitchFamily="34" charset="0"/>
              </a:rPr>
              <a:t>Shah</a:t>
            </a:r>
            <a:endParaRPr lang="es-MX" sz="4000" dirty="0">
              <a:latin typeface="Century Gothic" panose="020B0502020202020204" pitchFamily="34" charset="0"/>
            </a:endParaRPr>
          </a:p>
        </p:txBody>
      </p:sp>
      <p:pic>
        <p:nvPicPr>
          <p:cNvPr id="7170" name="Picture 2" descr="Alan Edelman">
            <a:extLst>
              <a:ext uri="{FF2B5EF4-FFF2-40B4-BE49-F238E27FC236}">
                <a16:creationId xmlns:a16="http://schemas.microsoft.com/office/drawing/2014/main" id="{0FD53241-0FC6-4BCC-BF72-110501B1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524" y="2029575"/>
            <a:ext cx="2363152" cy="28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EE3CF77-842B-42B5-A24E-B39BE8F13F8A}"/>
              </a:ext>
            </a:extLst>
          </p:cNvPr>
          <p:cNvSpPr txBox="1"/>
          <p:nvPr/>
        </p:nvSpPr>
        <p:spPr>
          <a:xfrm>
            <a:off x="7053977" y="5085459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entury Gothic" panose="020B0502020202020204" pitchFamily="34" charset="0"/>
              </a:rPr>
              <a:t>Alan Edelman</a:t>
            </a:r>
          </a:p>
        </p:txBody>
      </p:sp>
    </p:spTree>
    <p:extLst>
      <p:ext uri="{BB962C8B-B14F-4D97-AF65-F5344CB8AC3E}">
        <p14:creationId xmlns:p14="http://schemas.microsoft.com/office/powerpoint/2010/main" val="2803159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1E99B4A5-0795-4C3B-9BF4-DF13B706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84" y="3744389"/>
            <a:ext cx="3030506" cy="30305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EC3B47-D59C-4448-815E-EA6AAF9F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6000" dirty="0"/>
              <a:t>Presentación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881075-15BC-4ACD-8FDF-4DD0FB4AD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sz="4000" dirty="0"/>
          </a:p>
          <a:p>
            <a:r>
              <a:rPr lang="es-MX" sz="4000" dirty="0"/>
              <a:t>¡Bienvenidos y muchas gracias por su interés en este taller!</a:t>
            </a:r>
          </a:p>
          <a:p>
            <a:endParaRPr lang="es-MX" sz="4000" dirty="0"/>
          </a:p>
          <a:p>
            <a:endParaRPr lang="es-MX" sz="4000" dirty="0"/>
          </a:p>
          <a:p>
            <a:r>
              <a:rPr lang="es-MX" sz="4000" dirty="0"/>
              <a:t>Taller </a:t>
            </a:r>
            <a:r>
              <a:rPr lang="es-MX" sz="4000" b="1" dirty="0"/>
              <a:t>introductorio </a:t>
            </a:r>
            <a:r>
              <a:rPr lang="es-MX" sz="4000" dirty="0"/>
              <a:t>a </a:t>
            </a:r>
            <a:endParaRPr lang="es-MX" sz="4000" b="1" dirty="0"/>
          </a:p>
          <a:p>
            <a:endParaRPr lang="es-MX" sz="4000" b="1" dirty="0"/>
          </a:p>
          <a:p>
            <a:endParaRPr lang="es-MX" b="1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750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B8D4D5F-0294-4AF7-8A97-2230ED8A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qué Julia?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20F93AF-45A8-4C9D-84D7-882BE351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Dinámico</a:t>
            </a:r>
          </a:p>
          <a:p>
            <a:endParaRPr lang="es-MX" dirty="0"/>
          </a:p>
          <a:p>
            <a:r>
              <a:rPr lang="es-MX" dirty="0"/>
              <a:t>Expresivo</a:t>
            </a:r>
          </a:p>
          <a:p>
            <a:endParaRPr lang="es-MX" dirty="0"/>
          </a:p>
          <a:p>
            <a:r>
              <a:rPr lang="es-MX" dirty="0"/>
              <a:t>Rápido</a:t>
            </a:r>
          </a:p>
          <a:p>
            <a:endParaRPr lang="es-MX" dirty="0"/>
          </a:p>
          <a:p>
            <a:r>
              <a:rPr lang="es-MX" dirty="0"/>
              <a:t>Código abierto, multiplataforma…</a:t>
            </a:r>
          </a:p>
        </p:txBody>
      </p:sp>
    </p:spTree>
    <p:extLst>
      <p:ext uri="{BB962C8B-B14F-4D97-AF65-F5344CB8AC3E}">
        <p14:creationId xmlns:p14="http://schemas.microsoft.com/office/powerpoint/2010/main" val="162661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0A9A-3EE7-4A1F-AAD2-3B552EF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 lo usa?</a:t>
            </a:r>
          </a:p>
        </p:txBody>
      </p:sp>
      <p:pic>
        <p:nvPicPr>
          <p:cNvPr id="8194" name="Picture 2" descr="Aurélien Geron on Twitter: &quot;I just received a copy of the 2nd edition! I'm  absolutely thrilled! 😊🦎… &quot;">
            <a:extLst>
              <a:ext uri="{FF2B5EF4-FFF2-40B4-BE49-F238E27FC236}">
                <a16:creationId xmlns:a16="http://schemas.microsoft.com/office/drawing/2014/main" id="{C0E556AB-73FB-479B-9595-12E274106B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9323"/>
            <a:ext cx="2653486" cy="314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F74F001-3F6C-420B-9357-E4B437A7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38" y="1817687"/>
            <a:ext cx="8132538" cy="39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7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0A9A-3EE7-4A1F-AAD2-3B552EF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 lo usa?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55973F-69BF-4429-8823-1F0540C7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817599"/>
            <a:ext cx="6705600" cy="3949874"/>
          </a:xfrm>
          <a:prstGeom prst="rect">
            <a:avLst/>
          </a:prstGeom>
        </p:spPr>
      </p:pic>
      <p:pic>
        <p:nvPicPr>
          <p:cNvPr id="9218" name="Picture 2" descr="Richard McElreath 🦔🧇 (@rlmcelreath) | Twitter">
            <a:extLst>
              <a:ext uri="{FF2B5EF4-FFF2-40B4-BE49-F238E27FC236}">
                <a16:creationId xmlns:a16="http://schemas.microsoft.com/office/drawing/2014/main" id="{461ABBAA-B535-4712-81BF-3B3CF19C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582739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ichard McElreath 🦔🧇 (@rlmcelreath) | Twitter">
            <a:extLst>
              <a:ext uri="{FF2B5EF4-FFF2-40B4-BE49-F238E27FC236}">
                <a16:creationId xmlns:a16="http://schemas.microsoft.com/office/drawing/2014/main" id="{ACA92860-A235-498B-8B82-D4C8FD47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56061"/>
            <a:ext cx="3621476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56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0A9A-3EE7-4A1F-AAD2-3B552EF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 lo usa?</a:t>
            </a:r>
          </a:p>
        </p:txBody>
      </p:sp>
      <p:pic>
        <p:nvPicPr>
          <p:cNvPr id="10242" name="Picture 2" descr="Who/what is 3blue1brown? — 3Blue1Brown">
            <a:extLst>
              <a:ext uri="{FF2B5EF4-FFF2-40B4-BE49-F238E27FC236}">
                <a16:creationId xmlns:a16="http://schemas.microsoft.com/office/drawing/2014/main" id="{00C6FD66-C6F4-4C28-B58B-9A143EA51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0" r="28600"/>
          <a:stretch/>
        </p:blipFill>
        <p:spPr bwMode="auto">
          <a:xfrm>
            <a:off x="2133600" y="1442802"/>
            <a:ext cx="2419350" cy="256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3Blue1Brown – DFTBA">
            <a:extLst>
              <a:ext uri="{FF2B5EF4-FFF2-40B4-BE49-F238E27FC236}">
                <a16:creationId xmlns:a16="http://schemas.microsoft.com/office/drawing/2014/main" id="{10329736-4EB8-4787-98F7-0DBDA2C42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7" t="19305" r="7461" b="19305"/>
          <a:stretch/>
        </p:blipFill>
        <p:spPr bwMode="auto">
          <a:xfrm>
            <a:off x="1011653" y="4139960"/>
            <a:ext cx="4663243" cy="23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1A1DDA2-FD7E-441B-8F49-88E14280D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0" y="1254896"/>
            <a:ext cx="3429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3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0A9A-3EE7-4A1F-AAD2-3B552EF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 lo usa?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352A2E-42D6-4DE0-BEF7-0DC4A81B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511300"/>
            <a:ext cx="114109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1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692B0-9F66-453E-9765-C4C20BA3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5CF73-E067-4565-B91F-8A5CD01B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Python vs Julia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2DD74-E76A-4BE8-BB11-FDFC539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6" y="2767409"/>
            <a:ext cx="8523385" cy="30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1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692B0-9F66-453E-9765-C4C20BA3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5CF73-E067-4565-B91F-8A5CD01B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Python vs Julia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2DD74-E76A-4BE8-BB11-FDFC539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3021013"/>
            <a:ext cx="4390073" cy="15523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9C5BC1-C7DB-4A50-8E38-62B27F33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41" y="3021013"/>
            <a:ext cx="8343332" cy="22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9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692B0-9F66-453E-9765-C4C20BA3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5CF73-E067-4565-B91F-8A5CD01B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Python vs Julia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2DD74-E76A-4BE8-BB11-FDFC539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4" y="3187612"/>
            <a:ext cx="4390073" cy="15523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9C5BC1-C7DB-4A50-8E38-62B27F33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49" y="3021013"/>
            <a:ext cx="6237923" cy="17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7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16C9F-358E-4EFE-9415-9FD263ED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/>
              <a:t>Sobre mí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3C00F1-BE7B-4F38-B903-13E66B9E3B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38" y="618822"/>
            <a:ext cx="4599991" cy="344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28844B-58B2-4C4F-8098-0D25ABF0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546" y="4628051"/>
            <a:ext cx="1668813" cy="166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D08A6A-9B5A-4622-8CEE-F70B87321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7"/>
          <a:stretch/>
        </p:blipFill>
        <p:spPr bwMode="auto">
          <a:xfrm>
            <a:off x="688910" y="2131840"/>
            <a:ext cx="5230778" cy="333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7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16C9F-358E-4EFE-9415-9FD263ED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/>
              <a:t>Sobre mí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D902AA-2882-4CFF-A58C-1808A7E2B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4" y="2090980"/>
            <a:ext cx="4427835" cy="310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58F79C-1788-4DD2-81C7-3DD416C2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26" y="207818"/>
            <a:ext cx="4427835" cy="29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télite Morelos 3 | El Universal">
            <a:extLst>
              <a:ext uri="{FF2B5EF4-FFF2-40B4-BE49-F238E27FC236}">
                <a16:creationId xmlns:a16="http://schemas.microsoft.com/office/drawing/2014/main" id="{63FB34DB-E0C4-486D-B4B3-53B7F1A92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157" y="3384535"/>
            <a:ext cx="5047352" cy="310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4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16C9F-358E-4EFE-9415-9FD263ED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/>
              <a:t>Sobre mí</a:t>
            </a:r>
          </a:p>
        </p:txBody>
      </p:sp>
      <p:pic>
        <p:nvPicPr>
          <p:cNvPr id="3076" name="Picture 4" descr="MCC « CIC IPN Graduate programs 2014 - 2015">
            <a:extLst>
              <a:ext uri="{FF2B5EF4-FFF2-40B4-BE49-F238E27FC236}">
                <a16:creationId xmlns:a16="http://schemas.microsoft.com/office/drawing/2014/main" id="{1FDBD91B-FBBA-4242-8C62-CEBDA680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564" y="801501"/>
            <a:ext cx="5231382" cy="345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grama General Institucional de InglésAgradecimientos">
            <a:extLst>
              <a:ext uri="{FF2B5EF4-FFF2-40B4-BE49-F238E27FC236}">
                <a16:creationId xmlns:a16="http://schemas.microsoft.com/office/drawing/2014/main" id="{F52AF95E-DE30-4236-9902-E4A43D43C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" y="3581612"/>
            <a:ext cx="3198456" cy="31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écnicas y estrategias en la Mediateca CELE UNAM">
            <a:extLst>
              <a:ext uri="{FF2B5EF4-FFF2-40B4-BE49-F238E27FC236}">
                <a16:creationId xmlns:a16="http://schemas.microsoft.com/office/drawing/2014/main" id="{7CE285DB-5002-4FA7-82BC-073420875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4" y="1690688"/>
            <a:ext cx="2272587" cy="227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www.cic.ipn.mx/main/img/CIC.png">
            <a:extLst>
              <a:ext uri="{FF2B5EF4-FFF2-40B4-BE49-F238E27FC236}">
                <a16:creationId xmlns:a16="http://schemas.microsoft.com/office/drawing/2014/main" id="{9426485B-9986-4A9B-83AD-AFA87324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95" y="4694325"/>
            <a:ext cx="2139542" cy="139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4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4BA9-534D-4674-8DF4-0CAA642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Sobre ustedes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99FC91-BD6E-4F85-BE6E-9F949AFA2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¿Por qué les interesó este taller?</a:t>
            </a:r>
          </a:p>
          <a:p>
            <a:endParaRPr lang="es-MX" dirty="0"/>
          </a:p>
          <a:p>
            <a:r>
              <a:rPr lang="es-MX" dirty="0"/>
              <a:t>¿Qué esperan del taller?</a:t>
            </a:r>
          </a:p>
          <a:p>
            <a:endParaRPr lang="es-MX" dirty="0"/>
          </a:p>
          <a:p>
            <a:r>
              <a:rPr lang="es-MX" dirty="0"/>
              <a:t>¿Qué lenguajes conocen?</a:t>
            </a:r>
          </a:p>
          <a:p>
            <a:endParaRPr lang="es-MX" dirty="0"/>
          </a:p>
          <a:p>
            <a:r>
              <a:rPr lang="es-MX" dirty="0"/>
              <a:t>Lenguajes que usan para cómputo científico</a:t>
            </a:r>
          </a:p>
        </p:txBody>
      </p:sp>
    </p:spTree>
    <p:extLst>
      <p:ext uri="{BB962C8B-B14F-4D97-AF65-F5344CB8AC3E}">
        <p14:creationId xmlns:p14="http://schemas.microsoft.com/office/powerpoint/2010/main" val="35750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120C6-5A7C-42CF-93DF-DBE918D5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956190-A644-4527-B0D7-1888272F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s-MX" dirty="0"/>
              <a:t>Presentar una introducción completa a Julia</a:t>
            </a:r>
          </a:p>
          <a:p>
            <a:pPr lvl="1"/>
            <a:endParaRPr lang="es-MX" dirty="0"/>
          </a:p>
          <a:p>
            <a:r>
              <a:rPr lang="es-MX" dirty="0"/>
              <a:t>¿Qué hace a Julia único?</a:t>
            </a:r>
          </a:p>
          <a:p>
            <a:pPr lvl="1"/>
            <a:endParaRPr lang="es-MX" dirty="0"/>
          </a:p>
          <a:p>
            <a:r>
              <a:rPr lang="es-MX" dirty="0"/>
              <a:t>Ejemplos de aplicaciones en análisis y presentación de datos y aprendizaje profundo</a:t>
            </a:r>
          </a:p>
        </p:txBody>
      </p:sp>
    </p:spTree>
    <p:extLst>
      <p:ext uri="{BB962C8B-B14F-4D97-AF65-F5344CB8AC3E}">
        <p14:creationId xmlns:p14="http://schemas.microsoft.com/office/powerpoint/2010/main" val="174556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9CF7F-39B9-4937-BE69-5B202988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69A586-6723-4000-BA1D-C0CA601F8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Instalar Julia en su computadora</a:t>
            </a:r>
          </a:p>
          <a:p>
            <a:endParaRPr lang="es-MX" dirty="0"/>
          </a:p>
          <a:p>
            <a:r>
              <a:rPr lang="es-MX" dirty="0"/>
              <a:t>Instalar paquetes de Julia</a:t>
            </a:r>
          </a:p>
          <a:p>
            <a:endParaRPr lang="es-MX" dirty="0"/>
          </a:p>
          <a:p>
            <a:r>
              <a:rPr lang="es-MX" dirty="0"/>
              <a:t>Trabajar en ambientes independientes</a:t>
            </a:r>
          </a:p>
        </p:txBody>
      </p:sp>
    </p:spTree>
    <p:extLst>
      <p:ext uri="{BB962C8B-B14F-4D97-AF65-F5344CB8AC3E}">
        <p14:creationId xmlns:p14="http://schemas.microsoft.com/office/powerpoint/2010/main" val="2229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9CF7F-39B9-4937-BE69-5B202988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69A586-6723-4000-BA1D-C0CA601F8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Elaborar sus propios </a:t>
            </a:r>
            <a:r>
              <a:rPr lang="es-MX" i="1" dirty="0"/>
              <a:t>notebooks</a:t>
            </a:r>
          </a:p>
          <a:p>
            <a:endParaRPr lang="es-MX" i="1" dirty="0"/>
          </a:p>
          <a:p>
            <a:r>
              <a:rPr lang="es-MX" dirty="0"/>
              <a:t>Escribir sus propios programas</a:t>
            </a:r>
          </a:p>
          <a:p>
            <a:endParaRPr lang="es-MX" dirty="0"/>
          </a:p>
          <a:p>
            <a:r>
              <a:rPr lang="es-MX" dirty="0"/>
              <a:t>Ejecutar Python desde Julia</a:t>
            </a:r>
          </a:p>
          <a:p>
            <a:endParaRPr lang="es-MX" dirty="0"/>
          </a:p>
          <a:p>
            <a:r>
              <a:rPr lang="es-MX" dirty="0"/>
              <a:t>Continuar su aprendizaje de forma independiente</a:t>
            </a:r>
          </a:p>
        </p:txBody>
      </p:sp>
    </p:spTree>
    <p:extLst>
      <p:ext uri="{BB962C8B-B14F-4D97-AF65-F5344CB8AC3E}">
        <p14:creationId xmlns:p14="http://schemas.microsoft.com/office/powerpoint/2010/main" val="238041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351</Words>
  <Application>Microsoft Office PowerPoint</Application>
  <PresentationFormat>Panorámica</PresentationFormat>
  <Paragraphs>92</Paragraphs>
  <Slides>27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Century Gothic</vt:lpstr>
      <vt:lpstr>Tema de Office</vt:lpstr>
      <vt:lpstr>Introducción a Julia</vt:lpstr>
      <vt:lpstr>Presentación</vt:lpstr>
      <vt:lpstr>Sobre mí</vt:lpstr>
      <vt:lpstr>Sobre mí</vt:lpstr>
      <vt:lpstr>Sobre mí</vt:lpstr>
      <vt:lpstr>Sobre ustedes</vt:lpstr>
      <vt:lpstr>Objetivo general</vt:lpstr>
      <vt:lpstr>Objetivos específicos</vt:lpstr>
      <vt:lpstr>Objetivos específicos</vt:lpstr>
      <vt:lpstr>Actividades</vt:lpstr>
      <vt:lpstr>Plataforma</vt:lpstr>
      <vt:lpstr>Instalación</vt:lpstr>
      <vt:lpstr>Julia</vt:lpstr>
      <vt:lpstr>Visual Studio Code</vt:lpstr>
      <vt:lpstr>Introducción</vt:lpstr>
      <vt:lpstr>Historia</vt:lpstr>
      <vt:lpstr>Historia</vt:lpstr>
      <vt:lpstr>Julia</vt:lpstr>
      <vt:lpstr>Julia</vt:lpstr>
      <vt:lpstr>¿Por qué Julia?</vt:lpstr>
      <vt:lpstr>¿Quién lo usa?</vt:lpstr>
      <vt:lpstr>¿Quién lo usa?</vt:lpstr>
      <vt:lpstr>¿Quién lo usa?</vt:lpstr>
      <vt:lpstr>¿Quién lo usa?</vt:lpstr>
      <vt:lpstr>Demo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Julia: El “Ju” en Jupyter</dc:title>
  <dc:creator>Christian Daniel Caballero Hernandez</dc:creator>
  <cp:lastModifiedBy>Christian Daniel Caballero Hernandez</cp:lastModifiedBy>
  <cp:revision>28</cp:revision>
  <dcterms:created xsi:type="dcterms:W3CDTF">2020-11-30T06:46:23Z</dcterms:created>
  <dcterms:modified xsi:type="dcterms:W3CDTF">2021-08-08T03:32:02Z</dcterms:modified>
</cp:coreProperties>
</file>